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350" r:id="rId4"/>
    <p:sldId id="761" r:id="rId5"/>
    <p:sldId id="524" r:id="rId6"/>
    <p:sldId id="518" r:id="rId7"/>
    <p:sldId id="519" r:id="rId8"/>
    <p:sldId id="521" r:id="rId9"/>
    <p:sldId id="513" r:id="rId10"/>
    <p:sldId id="522" r:id="rId11"/>
    <p:sldId id="795" r:id="rId12"/>
    <p:sldId id="796"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Components of an Object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53846FDB-1807-4A36-B387-83306B06334A}"/>
              </a:ext>
            </a:extLst>
          </p:cNvPr>
          <p:cNvPicPr>
            <a:picLocks noChangeAspect="1"/>
          </p:cNvPicPr>
          <p:nvPr/>
        </p:nvPicPr>
        <p:blipFill>
          <a:blip r:embed="rId3"/>
          <a:stretch>
            <a:fillRect/>
          </a:stretch>
        </p:blipFill>
        <p:spPr>
          <a:xfrm>
            <a:off x="424265" y="877877"/>
            <a:ext cx="11343470" cy="5574865"/>
          </a:xfrm>
          <a:prstGeom prst="rect">
            <a:avLst/>
          </a:prstGeom>
        </p:spPr>
      </p:pic>
    </p:spTree>
    <p:extLst>
      <p:ext uri="{BB962C8B-B14F-4D97-AF65-F5344CB8AC3E}">
        <p14:creationId xmlns:p14="http://schemas.microsoft.com/office/powerpoint/2010/main" val="1070869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Extension Pack in VS Code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E1D1FBC9-102B-4C7D-90F1-7C37C46CF506}"/>
              </a:ext>
            </a:extLst>
          </p:cNvPr>
          <p:cNvPicPr>
            <a:picLocks noChangeAspect="1"/>
          </p:cNvPicPr>
          <p:nvPr/>
        </p:nvPicPr>
        <p:blipFill>
          <a:blip r:embed="rId3"/>
          <a:stretch>
            <a:fillRect/>
          </a:stretch>
        </p:blipFill>
        <p:spPr>
          <a:xfrm>
            <a:off x="330926" y="915921"/>
            <a:ext cx="11297673" cy="5452482"/>
          </a:xfrm>
          <a:prstGeom prst="rect">
            <a:avLst/>
          </a:prstGeom>
        </p:spPr>
      </p:pic>
    </p:spTree>
    <p:extLst>
      <p:ext uri="{BB962C8B-B14F-4D97-AF65-F5344CB8AC3E}">
        <p14:creationId xmlns:p14="http://schemas.microsoft.com/office/powerpoint/2010/main" val="405210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F92F834-5D72-6921-0C9F-29E8D23EE8A4}"/>
              </a:ext>
            </a:extLst>
          </p:cNvPr>
          <p:cNvSpPr txBox="1"/>
          <p:nvPr/>
        </p:nvSpPr>
        <p:spPr>
          <a:xfrm>
            <a:off x="388586" y="899721"/>
            <a:ext cx="5308829" cy="3139321"/>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Types of Fiori Apps</a:t>
            </a:r>
          </a:p>
          <a:p>
            <a:pPr marL="285750" indent="-285750">
              <a:buFont typeface="Arial" panose="020B0604020202020204" pitchFamily="34" charset="0"/>
              <a:buChar char="•"/>
            </a:pPr>
            <a:r>
              <a:rPr lang="it-IT" dirty="0">
                <a:solidFill>
                  <a:srgbClr val="242424"/>
                </a:solidFill>
              </a:rPr>
              <a:t>Understanding Data Model</a:t>
            </a:r>
          </a:p>
          <a:p>
            <a:pPr marL="285750" indent="-285750">
              <a:buFont typeface="Arial" panose="020B0604020202020204" pitchFamily="34" charset="0"/>
              <a:buChar char="•"/>
            </a:pPr>
            <a:r>
              <a:rPr lang="it-IT" dirty="0">
                <a:solidFill>
                  <a:srgbClr val="242424"/>
                </a:solidFill>
              </a:rPr>
              <a:t>Creating Fiori App uisng Template in BAS</a:t>
            </a:r>
          </a:p>
          <a:p>
            <a:pPr marL="285750" indent="-285750">
              <a:buFont typeface="Arial" panose="020B0604020202020204" pitchFamily="34" charset="0"/>
              <a:buChar char="•"/>
            </a:pPr>
            <a:r>
              <a:rPr lang="it-IT" dirty="0">
                <a:solidFill>
                  <a:srgbClr val="242424"/>
                </a:solidFill>
              </a:rPr>
              <a:t>Creating Fiori App uisng Template in VS Code</a:t>
            </a:r>
          </a:p>
          <a:p>
            <a:pPr marL="285750" indent="-285750">
              <a:buFont typeface="Arial" panose="020B0604020202020204" pitchFamily="34" charset="0"/>
              <a:buChar char="•"/>
            </a:pPr>
            <a:r>
              <a:rPr lang="it-IT" dirty="0">
                <a:solidFill>
                  <a:srgbClr val="242424"/>
                </a:solidFill>
              </a:rPr>
              <a:t>Fiori UX Consistency</a:t>
            </a:r>
          </a:p>
          <a:p>
            <a:pPr marL="285750" indent="-285750">
              <a:buFont typeface="Arial" panose="020B0604020202020204" pitchFamily="34" charset="0"/>
              <a:buChar char="•"/>
            </a:pPr>
            <a:r>
              <a:rPr lang="it-IT" dirty="0">
                <a:solidFill>
                  <a:srgbClr val="242424"/>
                </a:solidFill>
              </a:rPr>
              <a:t>Introduciton to Fiori Elements</a:t>
            </a:r>
          </a:p>
          <a:p>
            <a:pPr marL="285750" indent="-285750">
              <a:buFont typeface="Arial" panose="020B0604020202020204" pitchFamily="34" charset="0"/>
              <a:buChar char="•"/>
            </a:pPr>
            <a:r>
              <a:rPr lang="it-IT" dirty="0">
                <a:solidFill>
                  <a:srgbClr val="242424"/>
                </a:solidFill>
              </a:rPr>
              <a:t>Free Style v/s Fiori Elements Apps</a:t>
            </a:r>
          </a:p>
          <a:p>
            <a:pPr marL="285750" indent="-285750">
              <a:buFont typeface="Arial" panose="020B0604020202020204" pitchFamily="34" charset="0"/>
              <a:buChar char="•"/>
            </a:pPr>
            <a:r>
              <a:rPr lang="it-IT" dirty="0">
                <a:solidFill>
                  <a:srgbClr val="242424"/>
                </a:solidFill>
              </a:rPr>
              <a:t>Developer Persona – Fiori Elements</a:t>
            </a:r>
          </a:p>
          <a:p>
            <a:pPr marL="285750" indent="-285750">
              <a:buFont typeface="Arial" panose="020B0604020202020204" pitchFamily="34" charset="0"/>
              <a:buChar char="•"/>
            </a:pPr>
            <a:r>
              <a:rPr lang="it-IT" dirty="0">
                <a:solidFill>
                  <a:srgbClr val="242424"/>
                </a:solidFill>
              </a:rPr>
              <a:t>Introduction to Annotaions.</a:t>
            </a:r>
          </a:p>
          <a:p>
            <a:pPr marL="285750" indent="-285750">
              <a:buFont typeface="Arial" panose="020B0604020202020204" pitchFamily="34" charset="0"/>
              <a:buChar char="•"/>
            </a:pPr>
            <a:r>
              <a:rPr lang="it-IT" dirty="0">
                <a:solidFill>
                  <a:srgbClr val="242424"/>
                </a:solidFill>
              </a:rPr>
              <a:t>List Report Application – Fiori Element</a:t>
            </a:r>
          </a:p>
          <a:p>
            <a:pPr marL="285750" indent="-285750">
              <a:buFont typeface="Arial" panose="020B0604020202020204" pitchFamily="34" charset="0"/>
              <a:buChar char="•"/>
            </a:pPr>
            <a:r>
              <a:rPr lang="it-IT" dirty="0">
                <a:solidFill>
                  <a:srgbClr val="242424"/>
                </a:solidFill>
              </a:rPr>
              <a:t>Analytic List Page – Fiori Element</a:t>
            </a:r>
            <a:endParaRPr lang="en-US" dirty="0"/>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AC49-233B-418D-BDBF-E20D8DF47EBE}"/>
              </a:ext>
            </a:extLst>
          </p:cNvPr>
          <p:cNvSpPr>
            <a:spLocks noGrp="1"/>
          </p:cNvSpPr>
          <p:nvPr>
            <p:ph type="title"/>
          </p:nvPr>
        </p:nvSpPr>
        <p:spPr>
          <a:xfrm>
            <a:off x="89512" y="106009"/>
            <a:ext cx="10969943" cy="711081"/>
          </a:xfrm>
        </p:spPr>
        <p:txBody>
          <a:bodyPr/>
          <a:lstStyle/>
          <a:p>
            <a:r>
              <a:rPr lang="en-US" sz="2800" dirty="0">
                <a:solidFill>
                  <a:prstClr val="black"/>
                </a:solidFill>
                <a:latin typeface="Cooper Black" panose="0208090404030B020404" pitchFamily="18" charset="0"/>
              </a:rPr>
              <a:t>Types of Fiori Apps</a:t>
            </a:r>
          </a:p>
        </p:txBody>
      </p:sp>
      <p:sp>
        <p:nvSpPr>
          <p:cNvPr id="3" name="TextBox 2">
            <a:extLst>
              <a:ext uri="{FF2B5EF4-FFF2-40B4-BE49-F238E27FC236}">
                <a16:creationId xmlns:a16="http://schemas.microsoft.com/office/drawing/2014/main" id="{C0F614DD-D293-452D-9440-86CB45BC3703}"/>
              </a:ext>
            </a:extLst>
          </p:cNvPr>
          <p:cNvSpPr txBox="1"/>
          <p:nvPr/>
        </p:nvSpPr>
        <p:spPr>
          <a:xfrm>
            <a:off x="4943872" y="6550224"/>
            <a:ext cx="3456384" cy="307777"/>
          </a:xfrm>
          <a:prstGeom prst="rect">
            <a:avLst/>
          </a:prstGeom>
          <a:noFill/>
        </p:spPr>
        <p:txBody>
          <a:bodyPr wrap="square" rtlCol="0">
            <a:spAutoFit/>
          </a:bodyPr>
          <a:lstStyle/>
          <a:p>
            <a:pPr defTabSz="1218987"/>
            <a:r>
              <a:rPr lang="en-US"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rPr>
              <a:t>www.anubhavtrainings.com</a:t>
            </a:r>
            <a:endParaRPr lang="en-IN"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6C2E3A6B-9388-4401-B2EA-F5EAA09D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393" y="106009"/>
            <a:ext cx="2335203" cy="762895"/>
          </a:xfrm>
          <a:prstGeom prst="rect">
            <a:avLst/>
          </a:prstGeom>
        </p:spPr>
      </p:pic>
      <p:sp>
        <p:nvSpPr>
          <p:cNvPr id="5" name="Rectangle 4">
            <a:extLst>
              <a:ext uri="{FF2B5EF4-FFF2-40B4-BE49-F238E27FC236}">
                <a16:creationId xmlns:a16="http://schemas.microsoft.com/office/drawing/2014/main" id="{08127C47-518E-4BBF-BF3B-4F26332CF4FB}"/>
              </a:ext>
            </a:extLst>
          </p:cNvPr>
          <p:cNvSpPr/>
          <p:nvPr/>
        </p:nvSpPr>
        <p:spPr>
          <a:xfrm>
            <a:off x="4053385" y="1058404"/>
            <a:ext cx="4722126"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Fiori Apps</a:t>
            </a:r>
            <a:endParaRPr lang="en-IN" dirty="0"/>
          </a:p>
        </p:txBody>
      </p:sp>
      <p:sp>
        <p:nvSpPr>
          <p:cNvPr id="6" name="Rectangle 5">
            <a:extLst>
              <a:ext uri="{FF2B5EF4-FFF2-40B4-BE49-F238E27FC236}">
                <a16:creationId xmlns:a16="http://schemas.microsoft.com/office/drawing/2014/main" id="{335344EB-029B-4E61-B4CE-0FA13FF6A595}"/>
              </a:ext>
            </a:extLst>
          </p:cNvPr>
          <p:cNvSpPr/>
          <p:nvPr/>
        </p:nvSpPr>
        <p:spPr>
          <a:xfrm>
            <a:off x="532263" y="2443647"/>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Transactional Fiori Apps</a:t>
            </a:r>
            <a:endParaRPr lang="en-IN" dirty="0"/>
          </a:p>
        </p:txBody>
      </p:sp>
      <p:sp>
        <p:nvSpPr>
          <p:cNvPr id="7" name="Rectangle 6">
            <a:extLst>
              <a:ext uri="{FF2B5EF4-FFF2-40B4-BE49-F238E27FC236}">
                <a16:creationId xmlns:a16="http://schemas.microsoft.com/office/drawing/2014/main" id="{211FA845-FA43-42D2-B43B-A3A34557FAC4}"/>
              </a:ext>
            </a:extLst>
          </p:cNvPr>
          <p:cNvSpPr/>
          <p:nvPr/>
        </p:nvSpPr>
        <p:spPr>
          <a:xfrm>
            <a:off x="4906370" y="2437904"/>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 Sheet / Smart Filter</a:t>
            </a:r>
            <a:endParaRPr lang="en-IN" dirty="0"/>
          </a:p>
        </p:txBody>
      </p:sp>
      <p:sp>
        <p:nvSpPr>
          <p:cNvPr id="8" name="Rectangle 7">
            <a:extLst>
              <a:ext uri="{FF2B5EF4-FFF2-40B4-BE49-F238E27FC236}">
                <a16:creationId xmlns:a16="http://schemas.microsoft.com/office/drawing/2014/main" id="{586404FA-3620-4108-8938-B88B77F40551}"/>
              </a:ext>
            </a:extLst>
          </p:cNvPr>
          <p:cNvSpPr/>
          <p:nvPr/>
        </p:nvSpPr>
        <p:spPr>
          <a:xfrm>
            <a:off x="8943441" y="2443646"/>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Analytical Fiori Apps</a:t>
            </a:r>
            <a:endParaRPr lang="en-IN" dirty="0"/>
          </a:p>
        </p:txBody>
      </p:sp>
      <p:cxnSp>
        <p:nvCxnSpPr>
          <p:cNvPr id="10" name="Connector: Elbow 9">
            <a:extLst>
              <a:ext uri="{FF2B5EF4-FFF2-40B4-BE49-F238E27FC236}">
                <a16:creationId xmlns:a16="http://schemas.microsoft.com/office/drawing/2014/main" id="{1B9023B0-B625-4EEC-816A-AB52CAD58B14}"/>
              </a:ext>
            </a:extLst>
          </p:cNvPr>
          <p:cNvCxnSpPr>
            <a:stCxn id="5" idx="2"/>
            <a:endCxn id="6" idx="0"/>
          </p:cNvCxnSpPr>
          <p:nvPr/>
        </p:nvCxnSpPr>
        <p:spPr>
          <a:xfrm rot="5400000">
            <a:off x="3766786" y="-204016"/>
            <a:ext cx="921219" cy="43741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D7857C-D6C6-4733-9D6F-8333485C9E43}"/>
              </a:ext>
            </a:extLst>
          </p:cNvPr>
          <p:cNvCxnSpPr>
            <a:stCxn id="5" idx="2"/>
            <a:endCxn id="7" idx="0"/>
          </p:cNvCxnSpPr>
          <p:nvPr/>
        </p:nvCxnSpPr>
        <p:spPr>
          <a:xfrm>
            <a:off x="6414448" y="1522428"/>
            <a:ext cx="0" cy="915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2336ABC-E778-452C-9508-A360BF1AD8D3}"/>
              </a:ext>
            </a:extLst>
          </p:cNvPr>
          <p:cNvCxnSpPr>
            <a:stCxn id="5" idx="2"/>
            <a:endCxn id="8" idx="0"/>
          </p:cNvCxnSpPr>
          <p:nvPr/>
        </p:nvCxnSpPr>
        <p:spPr>
          <a:xfrm rot="16200000" flipH="1">
            <a:off x="7972374" y="-35499"/>
            <a:ext cx="921218" cy="40370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C67A0532-781D-4D07-BAEC-83E3E5B85DE6}"/>
              </a:ext>
            </a:extLst>
          </p:cNvPr>
          <p:cNvSpPr/>
          <p:nvPr/>
        </p:nvSpPr>
        <p:spPr>
          <a:xfrm rot="16200000">
            <a:off x="8171329" y="1321044"/>
            <a:ext cx="943029" cy="22784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a:extLst>
              <a:ext uri="{FF2B5EF4-FFF2-40B4-BE49-F238E27FC236}">
                <a16:creationId xmlns:a16="http://schemas.microsoft.com/office/drawing/2014/main" id="{8A5E043E-1CE5-4334-85AE-2625580ADBBC}"/>
              </a:ext>
            </a:extLst>
          </p:cNvPr>
          <p:cNvSpPr txBox="1"/>
          <p:nvPr/>
        </p:nvSpPr>
        <p:spPr>
          <a:xfrm>
            <a:off x="8047781" y="1574241"/>
            <a:ext cx="1710366" cy="369332"/>
          </a:xfrm>
          <a:prstGeom prst="rect">
            <a:avLst/>
          </a:prstGeom>
          <a:noFill/>
        </p:spPr>
        <p:txBody>
          <a:bodyPr wrap="square" rtlCol="0">
            <a:spAutoFit/>
          </a:bodyPr>
          <a:lstStyle/>
          <a:p>
            <a:r>
              <a:rPr lang="en-US" dirty="0"/>
              <a:t>Fiori Elements</a:t>
            </a:r>
            <a:endParaRPr lang="en-IN" dirty="0"/>
          </a:p>
        </p:txBody>
      </p:sp>
      <p:sp>
        <p:nvSpPr>
          <p:cNvPr id="18" name="Rectangle 17">
            <a:extLst>
              <a:ext uri="{FF2B5EF4-FFF2-40B4-BE49-F238E27FC236}">
                <a16:creationId xmlns:a16="http://schemas.microsoft.com/office/drawing/2014/main" id="{CD4783EF-EEDB-4C39-A5F4-8F4FFCDC7541}"/>
              </a:ext>
            </a:extLst>
          </p:cNvPr>
          <p:cNvSpPr/>
          <p:nvPr/>
        </p:nvSpPr>
        <p:spPr>
          <a:xfrm>
            <a:off x="1296929" y="3429000"/>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Fiori App</a:t>
            </a:r>
            <a:endParaRPr lang="en-IN" dirty="0"/>
          </a:p>
        </p:txBody>
      </p:sp>
      <p:sp>
        <p:nvSpPr>
          <p:cNvPr id="19" name="Rectangle 18">
            <a:extLst>
              <a:ext uri="{FF2B5EF4-FFF2-40B4-BE49-F238E27FC236}">
                <a16:creationId xmlns:a16="http://schemas.microsoft.com/office/drawing/2014/main" id="{874DFAF8-06AE-4EAA-BEB2-BACB6FA36B18}"/>
              </a:ext>
            </a:extLst>
          </p:cNvPr>
          <p:cNvSpPr/>
          <p:nvPr/>
        </p:nvSpPr>
        <p:spPr>
          <a:xfrm>
            <a:off x="1296928" y="4149928"/>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Details</a:t>
            </a:r>
            <a:endParaRPr lang="en-IN" dirty="0"/>
          </a:p>
        </p:txBody>
      </p:sp>
      <p:sp>
        <p:nvSpPr>
          <p:cNvPr id="20" name="Rectangle 19">
            <a:extLst>
              <a:ext uri="{FF2B5EF4-FFF2-40B4-BE49-F238E27FC236}">
                <a16:creationId xmlns:a16="http://schemas.microsoft.com/office/drawing/2014/main" id="{2FE2B939-52F7-4393-BC8D-9A25C7D4F7A8}"/>
              </a:ext>
            </a:extLst>
          </p:cNvPr>
          <p:cNvSpPr/>
          <p:nvPr/>
        </p:nvSpPr>
        <p:spPr>
          <a:xfrm>
            <a:off x="1296928" y="4806721"/>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Worklist</a:t>
            </a:r>
            <a:endParaRPr lang="en-IN" dirty="0"/>
          </a:p>
        </p:txBody>
      </p:sp>
      <p:sp>
        <p:nvSpPr>
          <p:cNvPr id="21" name="Rectangle 20">
            <a:extLst>
              <a:ext uri="{FF2B5EF4-FFF2-40B4-BE49-F238E27FC236}">
                <a16:creationId xmlns:a16="http://schemas.microsoft.com/office/drawing/2014/main" id="{5A07B461-97CB-4198-BDF3-2DB8897873B7}"/>
              </a:ext>
            </a:extLst>
          </p:cNvPr>
          <p:cNvSpPr/>
          <p:nvPr/>
        </p:nvSpPr>
        <p:spPr>
          <a:xfrm>
            <a:off x="1296927" y="5463514"/>
            <a:ext cx="2251489"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BOPF Based Apps</a:t>
            </a:r>
          </a:p>
          <a:p>
            <a:pPr algn="ctr"/>
            <a:r>
              <a:rPr lang="en-US" dirty="0"/>
              <a:t>(CDS view)</a:t>
            </a:r>
            <a:endParaRPr lang="en-IN" dirty="0"/>
          </a:p>
        </p:txBody>
      </p:sp>
      <p:sp>
        <p:nvSpPr>
          <p:cNvPr id="22" name="Rectangle 21">
            <a:extLst>
              <a:ext uri="{FF2B5EF4-FFF2-40B4-BE49-F238E27FC236}">
                <a16:creationId xmlns:a16="http://schemas.microsoft.com/office/drawing/2014/main" id="{A76252A1-076D-458A-B453-A6B189C24E72}"/>
              </a:ext>
            </a:extLst>
          </p:cNvPr>
          <p:cNvSpPr/>
          <p:nvPr/>
        </p:nvSpPr>
        <p:spPr>
          <a:xfrm>
            <a:off x="5791276" y="3453840"/>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Data in Smart table</a:t>
            </a:r>
            <a:endParaRPr lang="en-IN" dirty="0"/>
          </a:p>
        </p:txBody>
      </p:sp>
      <p:sp>
        <p:nvSpPr>
          <p:cNvPr id="24" name="Rectangle 23">
            <a:extLst>
              <a:ext uri="{FF2B5EF4-FFF2-40B4-BE49-F238E27FC236}">
                <a16:creationId xmlns:a16="http://schemas.microsoft.com/office/drawing/2014/main" id="{7B23A0F5-E6C6-4265-8DA5-932EC82E57C1}"/>
              </a:ext>
            </a:extLst>
          </p:cNvPr>
          <p:cNvSpPr/>
          <p:nvPr/>
        </p:nvSpPr>
        <p:spPr>
          <a:xfrm>
            <a:off x="5791276" y="407028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 List Page</a:t>
            </a:r>
            <a:endParaRPr lang="en-IN" dirty="0"/>
          </a:p>
        </p:txBody>
      </p:sp>
      <p:sp>
        <p:nvSpPr>
          <p:cNvPr id="25" name="Rectangle 24">
            <a:extLst>
              <a:ext uri="{FF2B5EF4-FFF2-40B4-BE49-F238E27FC236}">
                <a16:creationId xmlns:a16="http://schemas.microsoft.com/office/drawing/2014/main" id="{287909C9-2B01-4D8C-839E-E1ACB5435E81}"/>
              </a:ext>
            </a:extLst>
          </p:cNvPr>
          <p:cNvSpPr/>
          <p:nvPr/>
        </p:nvSpPr>
        <p:spPr>
          <a:xfrm>
            <a:off x="10010709" y="348953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Browser Tile</a:t>
            </a:r>
            <a:endParaRPr lang="en-IN" dirty="0"/>
          </a:p>
        </p:txBody>
      </p:sp>
      <p:sp>
        <p:nvSpPr>
          <p:cNvPr id="26" name="Rectangle 25">
            <a:extLst>
              <a:ext uri="{FF2B5EF4-FFF2-40B4-BE49-F238E27FC236}">
                <a16:creationId xmlns:a16="http://schemas.microsoft.com/office/drawing/2014/main" id="{14EDF529-B021-44D3-86EC-139023345E7D}"/>
              </a:ext>
            </a:extLst>
          </p:cNvPr>
          <p:cNvSpPr/>
          <p:nvPr/>
        </p:nvSpPr>
        <p:spPr>
          <a:xfrm>
            <a:off x="10010709" y="4149927"/>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Pages</a:t>
            </a:r>
            <a:endParaRPr lang="en-IN" dirty="0"/>
          </a:p>
        </p:txBody>
      </p:sp>
      <p:sp>
        <p:nvSpPr>
          <p:cNvPr id="27" name="Rectangle 26">
            <a:extLst>
              <a:ext uri="{FF2B5EF4-FFF2-40B4-BE49-F238E27FC236}">
                <a16:creationId xmlns:a16="http://schemas.microsoft.com/office/drawing/2014/main" id="{B8F58192-89D3-4621-B32D-94B7704F9491}"/>
              </a:ext>
            </a:extLst>
          </p:cNvPr>
          <p:cNvSpPr/>
          <p:nvPr/>
        </p:nvSpPr>
        <p:spPr>
          <a:xfrm>
            <a:off x="10010708" y="4799853"/>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KPI Modeler</a:t>
            </a:r>
            <a:endParaRPr lang="en-IN" dirty="0"/>
          </a:p>
        </p:txBody>
      </p:sp>
      <p:sp>
        <p:nvSpPr>
          <p:cNvPr id="28" name="Rectangle 27">
            <a:extLst>
              <a:ext uri="{FF2B5EF4-FFF2-40B4-BE49-F238E27FC236}">
                <a16:creationId xmlns:a16="http://schemas.microsoft.com/office/drawing/2014/main" id="{CEFB0F45-6CDB-4695-BD2D-0D2B91961B46}"/>
              </a:ext>
            </a:extLst>
          </p:cNvPr>
          <p:cNvSpPr/>
          <p:nvPr/>
        </p:nvSpPr>
        <p:spPr>
          <a:xfrm>
            <a:off x="10010707" y="5464522"/>
            <a:ext cx="2424675"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Analytic App</a:t>
            </a:r>
            <a:endParaRPr lang="en-IN" dirty="0"/>
          </a:p>
        </p:txBody>
      </p:sp>
      <p:sp>
        <p:nvSpPr>
          <p:cNvPr id="29" name="Rectangle 28">
            <a:extLst>
              <a:ext uri="{FF2B5EF4-FFF2-40B4-BE49-F238E27FC236}">
                <a16:creationId xmlns:a16="http://schemas.microsoft.com/office/drawing/2014/main" id="{991BA06E-B453-49DC-93C8-6D9279662D13}"/>
              </a:ext>
            </a:extLst>
          </p:cNvPr>
          <p:cNvSpPr/>
          <p:nvPr/>
        </p:nvSpPr>
        <p:spPr>
          <a:xfrm>
            <a:off x="4943872" y="134861"/>
            <a:ext cx="487937" cy="21246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F2FDD621-F07D-4FDA-A686-F6E428079EFA}"/>
              </a:ext>
            </a:extLst>
          </p:cNvPr>
          <p:cNvSpPr/>
          <p:nvPr/>
        </p:nvSpPr>
        <p:spPr>
          <a:xfrm>
            <a:off x="4943872" y="383082"/>
            <a:ext cx="487937" cy="212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D7D87521-26B8-481B-B53A-A5191447C861}"/>
              </a:ext>
            </a:extLst>
          </p:cNvPr>
          <p:cNvSpPr/>
          <p:nvPr/>
        </p:nvSpPr>
        <p:spPr>
          <a:xfrm>
            <a:off x="4943872" y="641740"/>
            <a:ext cx="487937" cy="21246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C5B62435-F29D-4EF3-9C26-D478E1766BA9}"/>
              </a:ext>
            </a:extLst>
          </p:cNvPr>
          <p:cNvSpPr txBox="1"/>
          <p:nvPr/>
        </p:nvSpPr>
        <p:spPr>
          <a:xfrm>
            <a:off x="5513695" y="94192"/>
            <a:ext cx="3361507" cy="276999"/>
          </a:xfrm>
          <a:prstGeom prst="rect">
            <a:avLst/>
          </a:prstGeom>
          <a:noFill/>
        </p:spPr>
        <p:txBody>
          <a:bodyPr wrap="square" rtlCol="0">
            <a:spAutoFit/>
          </a:bodyPr>
          <a:lstStyle/>
          <a:p>
            <a:r>
              <a:rPr lang="en-US" sz="1200" dirty="0"/>
              <a:t>SAP UI5 and Fiori Development</a:t>
            </a:r>
            <a:endParaRPr lang="en-IN" sz="1200" dirty="0"/>
          </a:p>
        </p:txBody>
      </p:sp>
      <p:sp>
        <p:nvSpPr>
          <p:cNvPr id="33" name="TextBox 32">
            <a:extLst>
              <a:ext uri="{FF2B5EF4-FFF2-40B4-BE49-F238E27FC236}">
                <a16:creationId xmlns:a16="http://schemas.microsoft.com/office/drawing/2014/main" id="{3C807E9A-3EE6-4273-9637-AE983534609E}"/>
              </a:ext>
            </a:extLst>
          </p:cNvPr>
          <p:cNvSpPr txBox="1"/>
          <p:nvPr/>
        </p:nvSpPr>
        <p:spPr>
          <a:xfrm>
            <a:off x="5472752" y="373433"/>
            <a:ext cx="3361507" cy="276999"/>
          </a:xfrm>
          <a:prstGeom prst="rect">
            <a:avLst/>
          </a:prstGeom>
          <a:noFill/>
        </p:spPr>
        <p:txBody>
          <a:bodyPr wrap="square" rtlCol="0">
            <a:spAutoFit/>
          </a:bodyPr>
          <a:lstStyle/>
          <a:p>
            <a:r>
              <a:rPr lang="en-US" sz="1200" dirty="0"/>
              <a:t>ABAP on HANA Cum S.4HANA CDS</a:t>
            </a:r>
            <a:endParaRPr lang="en-IN" sz="1200" dirty="0"/>
          </a:p>
        </p:txBody>
      </p:sp>
      <p:sp>
        <p:nvSpPr>
          <p:cNvPr id="34" name="TextBox 33">
            <a:extLst>
              <a:ext uri="{FF2B5EF4-FFF2-40B4-BE49-F238E27FC236}">
                <a16:creationId xmlns:a16="http://schemas.microsoft.com/office/drawing/2014/main" id="{8EAE58A5-5150-49E2-904B-15B5BC7EDCC0}"/>
              </a:ext>
            </a:extLst>
          </p:cNvPr>
          <p:cNvSpPr txBox="1"/>
          <p:nvPr/>
        </p:nvSpPr>
        <p:spPr>
          <a:xfrm>
            <a:off x="5472751" y="630347"/>
            <a:ext cx="3361507" cy="276999"/>
          </a:xfrm>
          <a:prstGeom prst="rect">
            <a:avLst/>
          </a:prstGeom>
          <a:noFill/>
        </p:spPr>
        <p:txBody>
          <a:bodyPr wrap="square" rtlCol="0">
            <a:spAutoFit/>
          </a:bodyPr>
          <a:lstStyle/>
          <a:p>
            <a:r>
              <a:rPr lang="en-US" sz="1200" dirty="0"/>
              <a:t>Fiori Advance and Security</a:t>
            </a:r>
            <a:endParaRPr lang="en-IN" sz="1200" dirty="0"/>
          </a:p>
        </p:txBody>
      </p:sp>
      <p:sp>
        <p:nvSpPr>
          <p:cNvPr id="35" name="TextBox 34">
            <a:extLst>
              <a:ext uri="{FF2B5EF4-FFF2-40B4-BE49-F238E27FC236}">
                <a16:creationId xmlns:a16="http://schemas.microsoft.com/office/drawing/2014/main" id="{B153830D-E352-4ADB-B67D-F6E82EFC9A9D}"/>
              </a:ext>
            </a:extLst>
          </p:cNvPr>
          <p:cNvSpPr txBox="1"/>
          <p:nvPr/>
        </p:nvSpPr>
        <p:spPr>
          <a:xfrm>
            <a:off x="4612943" y="4923667"/>
            <a:ext cx="5011450" cy="923330"/>
          </a:xfrm>
          <a:prstGeom prst="rect">
            <a:avLst/>
          </a:prstGeom>
          <a:noFill/>
        </p:spPr>
        <p:txBody>
          <a:bodyPr wrap="square" rtlCol="0">
            <a:spAutoFit/>
          </a:bodyPr>
          <a:lstStyle/>
          <a:p>
            <a:r>
              <a:rPr lang="en-US" dirty="0"/>
              <a:t>There 2 ways to create these apps</a:t>
            </a:r>
          </a:p>
          <a:p>
            <a:pPr marL="285750" indent="-285750">
              <a:buFontTx/>
              <a:buChar char="-"/>
            </a:pPr>
            <a:r>
              <a:rPr lang="en-US" dirty="0"/>
              <a:t>Using CDS View based annotations</a:t>
            </a:r>
          </a:p>
          <a:p>
            <a:pPr marL="285750" indent="-285750">
              <a:buFontTx/>
              <a:buChar char="-"/>
            </a:pPr>
            <a:r>
              <a:rPr lang="en-US" b="1" dirty="0">
                <a:solidFill>
                  <a:srgbClr val="00B050"/>
                </a:solidFill>
              </a:rPr>
              <a:t>SAP BAS/VS Code </a:t>
            </a:r>
            <a:r>
              <a:rPr lang="en-US" b="1">
                <a:solidFill>
                  <a:srgbClr val="00B050"/>
                </a:solidFill>
              </a:rPr>
              <a:t>annotation Editor</a:t>
            </a:r>
            <a:endParaRPr lang="en-IN" b="1" dirty="0">
              <a:solidFill>
                <a:srgbClr val="00B050"/>
              </a:solidFill>
            </a:endParaRPr>
          </a:p>
        </p:txBody>
      </p:sp>
    </p:spTree>
    <p:extLst>
      <p:ext uri="{BB962C8B-B14F-4D97-AF65-F5344CB8AC3E}">
        <p14:creationId xmlns:p14="http://schemas.microsoft.com/office/powerpoint/2010/main" val="1757777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Data Model</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0D929884-260B-4B71-B536-F280BD615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018" y="830525"/>
            <a:ext cx="9419679" cy="5531304"/>
          </a:xfrm>
          <a:prstGeom prst="rect">
            <a:avLst/>
          </a:prstGeom>
        </p:spPr>
      </p:pic>
    </p:spTree>
    <p:extLst>
      <p:ext uri="{BB962C8B-B14F-4D97-AF65-F5344CB8AC3E}">
        <p14:creationId xmlns:p14="http://schemas.microsoft.com/office/powerpoint/2010/main" val="1111244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61515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23410</TotalTime>
  <Words>865</Words>
  <Application>Microsoft Office PowerPoint</Application>
  <PresentationFormat>Widescreen</PresentationFormat>
  <Paragraphs>132</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Rounded MT Bold</vt:lpstr>
      <vt:lpstr>Calibri</vt:lpstr>
      <vt:lpstr>Calibri Light</vt:lpstr>
      <vt:lpstr>Cooper Black</vt:lpstr>
      <vt:lpstr>Office Theme</vt:lpstr>
      <vt:lpstr>PowerPoint Presentation</vt:lpstr>
      <vt:lpstr>PowerPoint Presentation</vt:lpstr>
      <vt:lpstr>Types of Fiori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745</cp:revision>
  <dcterms:created xsi:type="dcterms:W3CDTF">2016-07-10T03:33:26Z</dcterms:created>
  <dcterms:modified xsi:type="dcterms:W3CDTF">2022-12-09T07:28:33Z</dcterms:modified>
</cp:coreProperties>
</file>